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Lst>
  <p:sldSz cy="10058400" cx="7772400"/>
  <p:notesSz cx="6858000" cy="9144000"/>
  <p:embeddedFontLst>
    <p:embeddedFont>
      <p:font typeface="Halant"/>
      <p:regular r:id="rId10"/>
      <p:bold r:id="rId11"/>
    </p:embeddedFont>
    <p:embeddedFont>
      <p:font typeface="Inter"/>
      <p:regular r:id="rId12"/>
      <p:bold r:id="rId13"/>
      <p:italic r:id="rId14"/>
      <p:boldItalic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bold.fntdata"/><Relationship Id="rId10" Type="http://schemas.openxmlformats.org/officeDocument/2006/relationships/font" Target="fonts/Halant-regular.fntdata"/><Relationship Id="rId13" Type="http://schemas.openxmlformats.org/officeDocument/2006/relationships/font" Target="fonts/Inter-bold.fntdata"/><Relationship Id="rId12" Type="http://schemas.openxmlformats.org/officeDocument/2006/relationships/font" Target="fonts/Inter-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Italic.fntdata"/><Relationship Id="rId14"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cb46483b6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cb46483b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2faa87247b_0_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2faa87247b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2cee7b72cf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2cee7b72c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2faa87247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2faa87247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Museum Panel Gallery Walk</a:t>
            </a:r>
            <a:endParaRPr sz="19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807688"/>
            <a:ext cx="6583800" cy="6049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a:t>
            </a:r>
            <a:r>
              <a:rPr b="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Look at the museum panels for the two </a:t>
            </a:r>
            <a:r>
              <a:rPr lang="en" sz="1200">
                <a:solidFill>
                  <a:schemeClr val="dk1"/>
                </a:solidFill>
                <a:latin typeface="Halant"/>
                <a:ea typeface="Halant"/>
                <a:cs typeface="Halant"/>
                <a:sym typeface="Halant"/>
              </a:rPr>
              <a:t>human</a:t>
            </a:r>
            <a:r>
              <a:rPr lang="en" sz="1200">
                <a:solidFill>
                  <a:schemeClr val="dk1"/>
                </a:solidFill>
                <a:latin typeface="Halant"/>
                <a:ea typeface="Halant"/>
                <a:cs typeface="Halant"/>
                <a:sym typeface="Halant"/>
              </a:rPr>
              <a:t> rights atrocities you did not research, and fill out the graphic organizer below.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Atrocity: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Say-it-in-6: Summarize what happened in this example of human rights violations.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Answer the question posed on one of the the museum panels you looked at to learn </a:t>
            </a:r>
            <a:r>
              <a:rPr lang="en" sz="1200">
                <a:solidFill>
                  <a:schemeClr val="dk1"/>
                </a:solidFill>
                <a:latin typeface="Inter"/>
                <a:ea typeface="Inter"/>
                <a:cs typeface="Inter"/>
                <a:sym typeface="Inter"/>
              </a:rPr>
              <a:t>about</a:t>
            </a:r>
            <a:r>
              <a:rPr lang="en" sz="1200">
                <a:solidFill>
                  <a:schemeClr val="dk1"/>
                </a:solidFill>
                <a:latin typeface="Inter"/>
                <a:ea typeface="Inter"/>
                <a:cs typeface="Inter"/>
                <a:sym typeface="Inter"/>
              </a:rPr>
              <a:t> this atrocity.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Atrocity: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Say-it-in-6: Summarize what happened in this example of human rights violations.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Answer the question posed on one of the the museum panels you looked at to learn about this atrocity.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sp>
        <p:nvSpPr>
          <p:cNvPr id="64" name="Google Shape;64;p1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Museum Panel Gallery Walk</a:t>
            </a:r>
            <a:endParaRPr sz="1900">
              <a:solidFill>
                <a:schemeClr val="dk1"/>
              </a:solidFill>
              <a:latin typeface="Halant"/>
              <a:ea typeface="Halant"/>
              <a:cs typeface="Halant"/>
              <a:sym typeface="Halant"/>
            </a:endParaRPr>
          </a:p>
        </p:txBody>
      </p:sp>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9" name="Google Shape;69;p14"/>
          <p:cNvSpPr txBox="1"/>
          <p:nvPr/>
        </p:nvSpPr>
        <p:spPr>
          <a:xfrm>
            <a:off x="594300" y="807688"/>
            <a:ext cx="6583800" cy="4562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Look at the museum panels for the two human rights atrocities you did not research, and fill out the graphic organizer below.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Atrocity: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Say-it-in-6: Summarize what happened in this example of human rights violations.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Answer the question posed on one of the the museum panels you looked at to learn about this atrocity.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sp>
        <p:nvSpPr>
          <p:cNvPr id="74" name="Google Shape;74;p1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Museum Panel Gallery Walk (Exemplar)</a:t>
            </a:r>
            <a:endParaRPr sz="1900">
              <a:solidFill>
                <a:schemeClr val="dk1"/>
              </a:solidFill>
              <a:latin typeface="Halant"/>
              <a:ea typeface="Halant"/>
              <a:cs typeface="Halant"/>
              <a:sym typeface="Halant"/>
            </a:endParaRPr>
          </a:p>
        </p:txBody>
      </p:sp>
      <p:pic>
        <p:nvPicPr>
          <p:cNvPr id="75" name="Google Shape;75;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6" name="Google Shape;76;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7" name="Google Shape;77;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8" name="Google Shape;78;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9" name="Google Shape;79;p15"/>
          <p:cNvSpPr txBox="1"/>
          <p:nvPr/>
        </p:nvSpPr>
        <p:spPr>
          <a:xfrm>
            <a:off x="594300" y="807688"/>
            <a:ext cx="6583800" cy="7323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Look at the museum panels for the two human rights atrocities you did not research, and fill out the graphic organizer below.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Atrocity: </a:t>
            </a:r>
            <a:r>
              <a:rPr b="1" lang="en" sz="1200">
                <a:solidFill>
                  <a:srgbClr val="E95C3D"/>
                </a:solidFill>
                <a:latin typeface="Inter"/>
                <a:ea typeface="Inter"/>
                <a:cs typeface="Inter"/>
                <a:sym typeface="Inter"/>
              </a:rPr>
              <a:t>Nanjing Massacre</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Say-it-in-6: Summarize what happened in this example of human rights violations.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Japanese brutal invasion massacre rape Chinese</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Answer the question posed on one of the the museum panels you looked at to learn about this atrocity.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Q: Why do you think the Japanese were so violent in their treatment of the Chinese?</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A: I think that the Japanese were so cruel to the Chinese in part because of the </a:t>
            </a:r>
            <a:r>
              <a:rPr b="1" lang="en" sz="1200">
                <a:solidFill>
                  <a:srgbClr val="E95C3D"/>
                </a:solidFill>
                <a:latin typeface="Inter"/>
                <a:ea typeface="Inter"/>
                <a:cs typeface="Inter"/>
                <a:sym typeface="Inter"/>
              </a:rPr>
              <a:t>highly</a:t>
            </a:r>
            <a:r>
              <a:rPr b="1" lang="en" sz="1200">
                <a:solidFill>
                  <a:srgbClr val="E95C3D"/>
                </a:solidFill>
                <a:latin typeface="Inter"/>
                <a:ea typeface="Inter"/>
                <a:cs typeface="Inter"/>
                <a:sym typeface="Inter"/>
              </a:rPr>
              <a:t> nationalistic government was in place. The Japanese believed themselves to be racially superior to the Chinese and may have felt less remorse about treating them poorly as a result of wartime conditions &amp; seeing the Chinese as less valuable.</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Atrocity: </a:t>
            </a:r>
            <a:r>
              <a:rPr b="1" lang="en" sz="1200">
                <a:solidFill>
                  <a:srgbClr val="E95C3D"/>
                </a:solidFill>
                <a:latin typeface="Inter"/>
                <a:ea typeface="Inter"/>
                <a:cs typeface="Inter"/>
                <a:sym typeface="Inter"/>
              </a:rPr>
              <a:t>Unit 731</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Say-it-in-6: Summarize what happened in this example of human rights violations.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Japanese Use Chinese Horrific Human Experiments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Answer the question posed on one of the the museum panels you looked at to learn about this atrocity.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Q: The US gave the Japanese immunity for these horrendous crimes in return for the scientific knowledge they gained. Why do you think they made this choice?</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A: I think that a major reason that the US chose to grant the Japanese immunity for these horrible crimes was so that they could gain the knowledge before the Soviets did. I think the competition between the US and USSR was so impactful that it drove the US to look the other way even in horrible moments such as this.</a:t>
            </a:r>
            <a:endParaRPr b="1" sz="12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3" name="Shape 83"/>
        <p:cNvGrpSpPr/>
        <p:nvPr/>
      </p:nvGrpSpPr>
      <p:grpSpPr>
        <a:xfrm>
          <a:off x="0" y="0"/>
          <a:ext cx="0" cy="0"/>
          <a:chOff x="0" y="0"/>
          <a:chExt cx="0" cy="0"/>
        </a:xfrm>
      </p:grpSpPr>
      <p:sp>
        <p:nvSpPr>
          <p:cNvPr id="84" name="Google Shape;84;p1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Museum Panel Gallery Walk (Exemplar)</a:t>
            </a:r>
            <a:endParaRPr sz="1900">
              <a:solidFill>
                <a:schemeClr val="dk1"/>
              </a:solidFill>
              <a:latin typeface="Halant"/>
              <a:ea typeface="Halant"/>
              <a:cs typeface="Halant"/>
              <a:sym typeface="Halant"/>
            </a:endParaRPr>
          </a:p>
        </p:txBody>
      </p:sp>
      <p:pic>
        <p:nvPicPr>
          <p:cNvPr id="85" name="Google Shape;85;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6" name="Google Shape;86;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7" name="Google Shape;87;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8" name="Google Shape;88;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9" name="Google Shape;89;p16"/>
          <p:cNvSpPr txBox="1"/>
          <p:nvPr/>
        </p:nvSpPr>
        <p:spPr>
          <a:xfrm>
            <a:off x="594300" y="807688"/>
            <a:ext cx="6583800" cy="817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Look at the museum panels for the two human rights atrocities you did not research, and fill out the graphic organizer below.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Atrocity: </a:t>
            </a:r>
            <a:r>
              <a:rPr b="1" lang="en" sz="1200">
                <a:solidFill>
                  <a:srgbClr val="E95C3D"/>
                </a:solidFill>
                <a:latin typeface="Inter"/>
                <a:ea typeface="Inter"/>
                <a:cs typeface="Inter"/>
                <a:sym typeface="Inter"/>
              </a:rPr>
              <a:t>Red Army Atrocities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Say-it-in-6: Summarize what happened in this example of human rights violations.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Soviet Army Pushes Westward Brutality Germans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Answer the question posed on one of the the museum panels you looked at to learn about this atrocity.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Q: Why do you think the Red Army treated the Germans they encountered so brutally?</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A: I think that the Red Army was so horrible in their treatment of the Germans in part a as a sort of revenge for the horrific crimes that the Nazis committed to the Russians. The Nazis were horrible to the Soviets, including massacres of their people and terrible conditions in concentration and death camps. The Nazis viewed the Soviets as subhumans and treated them as such; I think that the Red Army was likely driven in part by their anger towards that mistreatment.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Atrocity: </a:t>
            </a:r>
            <a:r>
              <a:rPr b="1" lang="en" sz="1200">
                <a:solidFill>
                  <a:srgbClr val="E95C3D"/>
                </a:solidFill>
                <a:latin typeface="Inter"/>
                <a:ea typeface="Inter"/>
                <a:cs typeface="Inter"/>
                <a:sym typeface="Inter"/>
              </a:rPr>
              <a:t>Atomic Bombing of Japan</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Say-it-in-6: Summarize what happened in this example of human rights violations.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US Dropped Deadliest Weapon Tragic Consequences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Answer the question posed on one of the the museum panels you looked at to learn about this atrocity.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Q: </a:t>
            </a:r>
            <a:r>
              <a:rPr b="1" lang="en" sz="1200">
                <a:solidFill>
                  <a:srgbClr val="E95C3D"/>
                </a:solidFill>
                <a:latin typeface="Inter"/>
                <a:ea typeface="Inter"/>
                <a:cs typeface="Inter"/>
                <a:sym typeface="Inter"/>
              </a:rPr>
              <a:t>Many scientists involved in the development of the bomb warned about the horrific consequences of using it on civilian populations, but ultimately the US chose to drop the bomb to end a war that claimed millions of lives despite those consequences. Do you think the US was justified in its choice?</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A: I don’t think that the US was justified in dropping the atomic bomb on Japan. Although it did end an incredibly scary and deadly war, the impact this had on hundreds of thousands of Japanese civilians, and the long-lasting consequences of this, was not worth it. It also established a precedent for the use of atomic bombs during warfare, which established a horrifying background for the Cold War and even into today.</a:t>
            </a:r>
            <a:endParaRPr b="1" sz="12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